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79" r:id="rId3"/>
    <p:sldId id="282" r:id="rId4"/>
    <p:sldId id="280" r:id="rId5"/>
    <p:sldId id="278" r:id="rId6"/>
    <p:sldId id="283" r:id="rId7"/>
    <p:sldId id="277" r:id="rId8"/>
    <p:sldId id="296" r:id="rId9"/>
    <p:sldId id="286" r:id="rId10"/>
    <p:sldId id="287" r:id="rId11"/>
    <p:sldId id="289" r:id="rId12"/>
    <p:sldId id="292" r:id="rId13"/>
    <p:sldId id="297" r:id="rId14"/>
    <p:sldId id="293" r:id="rId15"/>
    <p:sldId id="314" r:id="rId16"/>
    <p:sldId id="312" r:id="rId17"/>
    <p:sldId id="298" r:id="rId18"/>
    <p:sldId id="299" r:id="rId19"/>
    <p:sldId id="281" r:id="rId20"/>
    <p:sldId id="288" r:id="rId21"/>
    <p:sldId id="294" r:id="rId22"/>
    <p:sldId id="295" r:id="rId23"/>
    <p:sldId id="300" r:id="rId24"/>
    <p:sldId id="313" r:id="rId25"/>
    <p:sldId id="307" r:id="rId26"/>
    <p:sldId id="302" r:id="rId27"/>
    <p:sldId id="310" r:id="rId28"/>
    <p:sldId id="311" r:id="rId29"/>
    <p:sldId id="303" r:id="rId30"/>
    <p:sldId id="304" r:id="rId31"/>
    <p:sldId id="308" r:id="rId32"/>
    <p:sldId id="309" r:id="rId3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2019.10.09.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19776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r>
              <a:rPr lang="hu-HU" sz="3600" dirty="0"/>
              <a:t> 7</a:t>
            </a:r>
            <a:r>
              <a:rPr lang="hu-HU" sz="3600" dirty="0" smtClean="0"/>
              <a:t>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459632" y="2348880"/>
            <a:ext cx="6280720" cy="28083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4800" b="1" dirty="0" smtClean="0"/>
              <a:t>A neoliberális korszak II.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u-HU" dirty="0"/>
              <a:t>A nemzetközi feltételrendszer megváltozása. A </a:t>
            </a:r>
            <a:r>
              <a:rPr lang="hu-HU" dirty="0" smtClean="0"/>
              <a:t>washingtoni </a:t>
            </a:r>
            <a:r>
              <a:rPr lang="hu-HU" dirty="0"/>
              <a:t>konszenzus.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Adósságkezelés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Létkérdés volt az USA számára is</a:t>
            </a:r>
          </a:p>
          <a:p>
            <a:r>
              <a:rPr lang="hu-HU" dirty="0" smtClean="0"/>
              <a:t>Az USA bankjainak hatalmas kitettsége miatt</a:t>
            </a:r>
          </a:p>
          <a:p>
            <a:r>
              <a:rPr lang="hu-HU" dirty="0" smtClean="0"/>
              <a:t>Az adósok magukkal rántják a hitelezőket is</a:t>
            </a:r>
          </a:p>
          <a:p>
            <a:r>
              <a:rPr lang="hu-HU" dirty="0" smtClean="0"/>
              <a:t>Baker terv</a:t>
            </a:r>
          </a:p>
          <a:p>
            <a:r>
              <a:rPr lang="hu-HU" dirty="0" err="1" smtClean="0"/>
              <a:t>Brady</a:t>
            </a:r>
            <a:r>
              <a:rPr lang="hu-HU" dirty="0" smtClean="0"/>
              <a:t> terv</a:t>
            </a:r>
          </a:p>
          <a:p>
            <a:r>
              <a:rPr lang="hu-HU" dirty="0" smtClean="0"/>
              <a:t>Majd Washingtoni konszenzus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9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29127"/>
              </p:ext>
            </p:extLst>
          </p:nvPr>
        </p:nvGraphicFramePr>
        <p:xfrm>
          <a:off x="539553" y="836711"/>
          <a:ext cx="8136903" cy="52434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50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1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2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27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2490">
                <a:tc>
                  <a:txBody>
                    <a:bodyPr/>
                    <a:lstStyle/>
                    <a:p>
                      <a:pPr marL="68580" algn="l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1982 végén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1986 végén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4450" algn="ct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1988 végén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90">
                <a:tc gridSpan="4">
                  <a:txBody>
                    <a:bodyPr/>
                    <a:lstStyle/>
                    <a:p>
                      <a:pPr marL="927735" marR="92773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Összes USA bank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119">
                <a:tc>
                  <a:txBody>
                    <a:bodyPr/>
                    <a:lstStyle/>
                    <a:p>
                      <a:pPr marL="243205" indent="-187325" algn="l">
                        <a:lnSpc>
                          <a:spcPct val="101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Fejlődő országok 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465">
                <a:tc>
                  <a:txBody>
                    <a:bodyPr/>
                    <a:lstStyle/>
                    <a:p>
                      <a:pPr marL="41275" marR="4127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Latin-Amerika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445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465">
                <a:tc gridSpan="4">
                  <a:txBody>
                    <a:bodyPr/>
                    <a:lstStyle/>
                    <a:p>
                      <a:pPr marL="615950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Kilenc nagy (meghatározó) bank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119">
                <a:tc>
                  <a:txBody>
                    <a:bodyPr/>
                    <a:lstStyle/>
                    <a:p>
                      <a:pPr marL="243205" indent="-187325" algn="l">
                        <a:lnSpc>
                          <a:spcPct val="101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Fejlődő országok 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465">
                <a:tc>
                  <a:txBody>
                    <a:bodyPr/>
                    <a:lstStyle/>
                    <a:p>
                      <a:pPr marL="41275" marR="4127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Latin-Amerika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445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2490">
                <a:tc gridSpan="4">
                  <a:txBody>
                    <a:bodyPr/>
                    <a:lstStyle/>
                    <a:p>
                      <a:pPr marL="927735" marR="92773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Összes többi bank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4119">
                <a:tc>
                  <a:txBody>
                    <a:bodyPr/>
                    <a:lstStyle/>
                    <a:p>
                      <a:pPr marL="243840" indent="-187325" algn="l">
                        <a:lnSpc>
                          <a:spcPct val="101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Fejlődő országok 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3815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465">
                <a:tc>
                  <a:txBody>
                    <a:bodyPr/>
                    <a:lstStyle/>
                    <a:p>
                      <a:pPr marL="41275" marR="41910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Latin-Amerika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3815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8465">
                <a:tc gridSpan="4">
                  <a:txBody>
                    <a:bodyPr/>
                    <a:lstStyle/>
                    <a:p>
                      <a:pPr marL="525780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Teljes banki kapitalizáció (mrd USD)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7974">
                <a:tc>
                  <a:txBody>
                    <a:bodyPr/>
                    <a:lstStyle/>
                    <a:p>
                      <a:pPr marL="243840" indent="-86995" algn="l">
                        <a:lnSpc>
                          <a:spcPct val="101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bankok 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3815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2490">
                <a:tc>
                  <a:txBody>
                    <a:bodyPr/>
                    <a:lstStyle/>
                    <a:p>
                      <a:pPr marL="41275" marR="41910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Kilenc nagy bank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3815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085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3815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1655">
                <a:tc>
                  <a:txBody>
                    <a:bodyPr/>
                    <a:lstStyle/>
                    <a:p>
                      <a:pPr marL="323215" indent="-163195" algn="l">
                        <a:lnSpc>
                          <a:spcPct val="101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hu-HU" sz="18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Összes többi bank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3815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085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3815" algn="ctr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403649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Az USA bankjainak kitettsége az adós államokban, 1982-1988 (adatok a banki tőke százalékában)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38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Baker 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/>
              <a:t>Ú</a:t>
            </a:r>
            <a:r>
              <a:rPr lang="hu-HU" sz="2800" dirty="0" smtClean="0"/>
              <a:t>gy </a:t>
            </a:r>
            <a:r>
              <a:rPr lang="hu-HU" sz="2800" dirty="0"/>
              <a:t>biztosított forrásokat a nagy bankházakon és a nemzetközi pénzügyi szervezeteken keresztül </a:t>
            </a:r>
            <a:r>
              <a:rPr lang="hu-HU" sz="2800" dirty="0" smtClean="0"/>
              <a:t>hogy </a:t>
            </a:r>
            <a:r>
              <a:rPr lang="hu-HU" sz="2800" dirty="0"/>
              <a:t>cserébe </a:t>
            </a:r>
            <a:r>
              <a:rPr lang="hu-HU" sz="2800" b="1" dirty="0"/>
              <a:t>piaci </a:t>
            </a:r>
            <a:r>
              <a:rPr lang="hu-HU" sz="2800" b="1" dirty="0" smtClean="0"/>
              <a:t>reformokat </a:t>
            </a:r>
            <a:r>
              <a:rPr lang="hu-HU" sz="2800" dirty="0"/>
              <a:t>kellett </a:t>
            </a:r>
            <a:r>
              <a:rPr lang="hu-HU" sz="2800" dirty="0" smtClean="0"/>
              <a:t>végrehajtaniuk.</a:t>
            </a:r>
          </a:p>
          <a:p>
            <a:r>
              <a:rPr lang="hu-HU" sz="2800" dirty="0" smtClean="0"/>
              <a:t>A hirdetett cél </a:t>
            </a:r>
            <a:r>
              <a:rPr lang="hu-HU" sz="2800" dirty="0"/>
              <a:t>a gazdasági növekedés beindítása </a:t>
            </a:r>
            <a:r>
              <a:rPr lang="hu-HU" sz="2800" dirty="0" smtClean="0"/>
              <a:t>volt (valójában a törlesztés).</a:t>
            </a:r>
          </a:p>
          <a:p>
            <a:r>
              <a:rPr lang="hu-HU" sz="2800" dirty="0" smtClean="0"/>
              <a:t>Ez nem likviditási válság!</a:t>
            </a:r>
          </a:p>
          <a:p>
            <a:r>
              <a:rPr lang="hu-HU" sz="2800" b="1" dirty="0" smtClean="0"/>
              <a:t>A </a:t>
            </a:r>
            <a:r>
              <a:rPr lang="hu-HU" sz="2800" b="1" dirty="0"/>
              <a:t>forrásokért cserébe </a:t>
            </a:r>
            <a:r>
              <a:rPr lang="hu-HU" sz="2800" b="1" dirty="0" smtClean="0"/>
              <a:t>szerkezeti reformok:</a:t>
            </a:r>
          </a:p>
          <a:p>
            <a:r>
              <a:rPr lang="hu-HU" sz="2800" dirty="0"/>
              <a:t>a nem hatékony állami tulajdon privatizációja, a piacok liberalizálása, </a:t>
            </a:r>
            <a:r>
              <a:rPr lang="hu-HU" sz="2800" dirty="0" smtClean="0"/>
              <a:t>(a </a:t>
            </a:r>
            <a:r>
              <a:rPr lang="hu-HU" sz="2800" dirty="0"/>
              <a:t>külföldi cégek és a külföldi közvetlen beruházások </a:t>
            </a:r>
            <a:r>
              <a:rPr lang="hu-HU" sz="2800" dirty="0" smtClean="0"/>
              <a:t>beengedése), adóreform, </a:t>
            </a:r>
            <a:r>
              <a:rPr lang="hu-HU" sz="2800" dirty="0"/>
              <a:t>a szabad kereskedelem </a:t>
            </a:r>
            <a:r>
              <a:rPr lang="hu-HU" sz="2800" dirty="0" smtClean="0"/>
              <a:t>támogatása.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52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Baker terv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r>
              <a:rPr lang="hu-HU" sz="2800" dirty="0" smtClean="0"/>
              <a:t>Igazából kudarc, nem indult be a növekedés</a:t>
            </a:r>
          </a:p>
          <a:p>
            <a:r>
              <a:rPr lang="hu-HU" sz="2800" b="1" dirty="0" smtClean="0"/>
              <a:t>A </a:t>
            </a:r>
            <a:r>
              <a:rPr lang="hu-HU" sz="2800" b="1" dirty="0"/>
              <a:t>hitelezésben </a:t>
            </a:r>
            <a:r>
              <a:rPr lang="hu-HU" sz="2800" b="1" dirty="0" smtClean="0"/>
              <a:t>a befektetési </a:t>
            </a:r>
            <a:r>
              <a:rPr lang="hu-HU" sz="2800" b="1" dirty="0"/>
              <a:t>bankokat mindinkább a nemzetközi pénzügyi intézetek váltották fel</a:t>
            </a:r>
            <a:r>
              <a:rPr lang="hu-HU" sz="2800" b="1" dirty="0" smtClean="0"/>
              <a:t>.</a:t>
            </a:r>
          </a:p>
          <a:p>
            <a:r>
              <a:rPr lang="hu-HU" sz="2800" dirty="0"/>
              <a:t>Latin-Amerika 1982 és 1989 között stagnált, illetve </a:t>
            </a:r>
            <a:r>
              <a:rPr lang="hu-HU" sz="2800" dirty="0" smtClean="0"/>
              <a:t>visszaesett.</a:t>
            </a:r>
          </a:p>
          <a:p>
            <a:r>
              <a:rPr lang="hu-HU" sz="2800" dirty="0" smtClean="0"/>
              <a:t>Összehasonlításképpen</a:t>
            </a:r>
            <a:r>
              <a:rPr lang="hu-HU" sz="2800" dirty="0"/>
              <a:t>: az </a:t>
            </a:r>
            <a:r>
              <a:rPr lang="hu-HU" sz="2800" dirty="0" smtClean="0"/>
              <a:t>1980 előtti </a:t>
            </a:r>
            <a:r>
              <a:rPr lang="hu-HU" sz="2800" dirty="0"/>
              <a:t>30-35 esztendőben a térség mintegy 5%-kal bővült éves szinten, bár a növekedés eloszlása </a:t>
            </a:r>
            <a:r>
              <a:rPr lang="hu-HU" sz="2800" dirty="0" smtClean="0"/>
              <a:t>rendkívül egyenetlen </a:t>
            </a:r>
            <a:r>
              <a:rPr lang="hu-HU" sz="2800" dirty="0"/>
              <a:t>volt az egyes jövedelmi csoportok között [</a:t>
            </a:r>
            <a:r>
              <a:rPr lang="hu-HU" sz="2800" dirty="0" err="1"/>
              <a:t>Kuczynski</a:t>
            </a:r>
            <a:r>
              <a:rPr lang="hu-HU" sz="2800" dirty="0"/>
              <a:t> 2003].</a:t>
            </a:r>
          </a:p>
        </p:txBody>
      </p:sp>
    </p:spTree>
    <p:extLst>
      <p:ext uri="{BB962C8B-B14F-4D97-AF65-F5344CB8AC3E}">
        <p14:creationId xmlns:p14="http://schemas.microsoft.com/office/powerpoint/2010/main" val="150278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Brady</a:t>
            </a:r>
            <a:r>
              <a:rPr lang="hu-HU" dirty="0" smtClean="0"/>
              <a:t> 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öbb opció az adósságrendezésre:</a:t>
            </a:r>
          </a:p>
          <a:p>
            <a:r>
              <a:rPr lang="hu-HU" b="1" dirty="0"/>
              <a:t>Visszavásárlás:</a:t>
            </a:r>
            <a:r>
              <a:rPr lang="hu-HU" dirty="0"/>
              <a:t> A hitelező bankok jóval névérték alatt a pénzpiacon eladják az eladósodott országok adósságleveleit, értékpapírjait. Az adós országok pedig IMF hitelből saját adósságleveleit felvásárolják.</a:t>
            </a:r>
          </a:p>
          <a:p>
            <a:r>
              <a:rPr lang="hu-HU" b="1" dirty="0" smtClean="0"/>
              <a:t>Adósságkonverzió:</a:t>
            </a:r>
            <a:r>
              <a:rPr lang="hu-HU" dirty="0" smtClean="0"/>
              <a:t> A hitelező bankok az adósság egy részét fix alacsony kamatozásúvá alakítanák át.</a:t>
            </a:r>
          </a:p>
        </p:txBody>
      </p:sp>
    </p:spTree>
    <p:extLst>
      <p:ext uri="{BB962C8B-B14F-4D97-AF65-F5344CB8AC3E}">
        <p14:creationId xmlns:p14="http://schemas.microsoft.com/office/powerpoint/2010/main" val="18134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8750" y="260648"/>
            <a:ext cx="8238050" cy="14401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b="1" dirty="0"/>
              <a:t>Az adósság lecserélése.</a:t>
            </a:r>
            <a:r>
              <a:rPr lang="hu-HU" dirty="0"/>
              <a:t> Ennél a módszernél az</a:t>
            </a:r>
            <a:r>
              <a:rPr lang="hu-HU" b="1" dirty="0"/>
              <a:t> adós és a hitelező szoros együttműködésére van szükség.</a:t>
            </a:r>
            <a:r>
              <a:rPr lang="hu-HU" dirty="0"/>
              <a:t> A hitelező az adós beleegyezésével az adósságlevelet piaci áron eladja. Ez az ár alacsonyabb, mint a névérték. A kedvező áron megvásárolt adósságlevelet a vállalkozó az adós országban névértéken elcseréli exportrészesedésre vagy részvényre. Ez utóbbi az adós ország számára kedvezőbb, hiszen </a:t>
            </a:r>
            <a:r>
              <a:rPr lang="hu-HU" b="1" dirty="0"/>
              <a:t>tartozása </a:t>
            </a:r>
            <a:r>
              <a:rPr lang="hu-HU" b="1" dirty="0" err="1"/>
              <a:t>működőtőkévé</a:t>
            </a:r>
            <a:r>
              <a:rPr lang="hu-HU" b="1" dirty="0"/>
              <a:t> alakul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4587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88640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smtClean="0"/>
              <a:t>„A </a:t>
            </a:r>
            <a:r>
              <a:rPr lang="hu-HU" sz="2800" dirty="0"/>
              <a:t>nyolcvanas években a latin-amerikai gazdaságok katasztrofális gazdasági mutatókat produkáltak. Az adósságválság következtében az évtized első felében a latin-amerikai régió GDP-je csökkent és csak a kilencvenes évek elejére sikerült elérni a hetvenes évek végének termelési szintjét. Az évtized során Latin-Amerika részesedése a világpiacon 7%-ról 4%-ra, a világ teljes közvetlen külföldi beruházásaiból való részesedése pedig 12,3%-ról 5,8%-ra csökkent. A látványos világgazdasági térvesztést súlyos társadalmi kihívások kísérték. 1980 és 1990 között a </a:t>
            </a:r>
            <a:r>
              <a:rPr lang="hu-HU" sz="2800" dirty="0" smtClean="0"/>
              <a:t>Latin-Amerikában </a:t>
            </a:r>
            <a:r>
              <a:rPr lang="hu-HU" sz="2800" dirty="0"/>
              <a:t>szegénységben élők száma 112 millióról 184 millióra emelkedett</a:t>
            </a:r>
            <a:r>
              <a:rPr lang="hu-HU" sz="2800" dirty="0" smtClean="0"/>
              <a:t>.” (</a:t>
            </a:r>
            <a:r>
              <a:rPr lang="hu-HU" sz="2800" dirty="0"/>
              <a:t>Lehoczki Bernadett Mi lesz veled, Latin-Amerika</a:t>
            </a:r>
            <a:r>
              <a:rPr lang="hu-HU" sz="2800" dirty="0" smtClean="0"/>
              <a:t>?)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42682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nemzetközi szervezetek megváltozott szerepe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hu-HU" sz="2800" dirty="0"/>
              <a:t>A Világbank </a:t>
            </a:r>
            <a:r>
              <a:rPr lang="hu-HU" sz="2800" dirty="0" smtClean="0"/>
              <a:t>a </a:t>
            </a:r>
            <a:r>
              <a:rPr lang="hu-HU" sz="2800" dirty="0"/>
              <a:t>gazdaságpolitikához kötött </a:t>
            </a:r>
            <a:r>
              <a:rPr lang="hu-HU" sz="2800" i="1" dirty="0"/>
              <a:t>(</a:t>
            </a:r>
            <a:r>
              <a:rPr lang="hu-HU" sz="2800" i="1" dirty="0" err="1"/>
              <a:t>policy-based</a:t>
            </a:r>
            <a:r>
              <a:rPr lang="hu-HU" sz="2800" i="1" dirty="0"/>
              <a:t>) </a:t>
            </a:r>
            <a:r>
              <a:rPr lang="hu-HU" sz="2800" dirty="0"/>
              <a:t>hitelezésre </a:t>
            </a:r>
            <a:r>
              <a:rPr lang="hu-HU" sz="2800" dirty="0" smtClean="0"/>
              <a:t>kezd átállni</a:t>
            </a:r>
          </a:p>
          <a:p>
            <a:r>
              <a:rPr lang="hu-HU" sz="2800" dirty="0"/>
              <a:t>IMF is </a:t>
            </a:r>
            <a:r>
              <a:rPr lang="hu-HU" sz="2800" dirty="0" smtClean="0"/>
              <a:t>megváltoztatta </a:t>
            </a:r>
            <a:r>
              <a:rPr lang="hu-HU" sz="2800" dirty="0"/>
              <a:t>hitelezési </a:t>
            </a:r>
            <a:r>
              <a:rPr lang="hu-HU" sz="2800" dirty="0" smtClean="0"/>
              <a:t>gyakorlatát: 1986-ban </a:t>
            </a:r>
            <a:r>
              <a:rPr lang="hu-HU" sz="2800" dirty="0"/>
              <a:t>létrehozott szerkezeti alkalmazkodást támogató </a:t>
            </a:r>
            <a:r>
              <a:rPr lang="hu-HU" sz="2800" dirty="0" smtClean="0"/>
              <a:t>hitel </a:t>
            </a:r>
            <a:r>
              <a:rPr lang="hu-HU" sz="2800" i="1" dirty="0" smtClean="0"/>
              <a:t>(</a:t>
            </a:r>
            <a:r>
              <a:rPr lang="en-US" sz="2800" i="1" dirty="0" smtClean="0"/>
              <a:t>structural adjustment facility</a:t>
            </a:r>
            <a:r>
              <a:rPr lang="hu-HU" sz="2800" i="1" dirty="0" smtClean="0"/>
              <a:t>), </a:t>
            </a:r>
            <a:r>
              <a:rPr lang="hu-HU" sz="2800" dirty="0"/>
              <a:t>valamint – egy évvel később – előbbinek egy kiterjesztett </a:t>
            </a:r>
            <a:r>
              <a:rPr lang="hu-HU" sz="2800" dirty="0" smtClean="0"/>
              <a:t>változatával: </a:t>
            </a:r>
            <a:r>
              <a:rPr lang="hu-HU" sz="2800" dirty="0"/>
              <a:t>IMF [</a:t>
            </a:r>
            <a:r>
              <a:rPr lang="hu-HU" sz="2800" dirty="0" smtClean="0"/>
              <a:t>1999</a:t>
            </a:r>
            <a:r>
              <a:rPr lang="hu-HU" sz="2800" dirty="0"/>
              <a:t>)</a:t>
            </a:r>
            <a:r>
              <a:rPr lang="hu-HU" sz="2800" dirty="0" smtClean="0"/>
              <a:t>„a </a:t>
            </a:r>
            <a:r>
              <a:rPr lang="hu-HU" sz="2800" dirty="0"/>
              <a:t>piactorzító intézmények lebontása, a hatékonyság javítása és a kormányzat </a:t>
            </a:r>
            <a:r>
              <a:rPr lang="hu-HU" sz="2800" dirty="0" smtClean="0"/>
              <a:t>gazdaságban játszott </a:t>
            </a:r>
            <a:r>
              <a:rPr lang="hu-HU" sz="2800" dirty="0"/>
              <a:t>szerepének újradefiniálása.”</a:t>
            </a:r>
          </a:p>
        </p:txBody>
      </p:sp>
    </p:spTree>
    <p:extLst>
      <p:ext uri="{BB962C8B-B14F-4D97-AF65-F5344CB8AC3E}">
        <p14:creationId xmlns:p14="http://schemas.microsoft.com/office/powerpoint/2010/main" val="384196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Az új filozófia, mint a WC előzménye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• liberalizálni és nyitni a gazdaságokat a külföldi kereskedelem előtt,</a:t>
            </a:r>
          </a:p>
          <a:p>
            <a:pPr marL="0" indent="0">
              <a:buNone/>
            </a:pPr>
            <a:r>
              <a:rPr lang="hu-HU" dirty="0"/>
              <a:t>• csökkenteni az állami beavatkozást és hatékonyabbá tenni a piacok működését,</a:t>
            </a:r>
          </a:p>
          <a:p>
            <a:pPr marL="0" indent="0">
              <a:buNone/>
            </a:pPr>
            <a:r>
              <a:rPr lang="hu-HU" dirty="0"/>
              <a:t>• átterelni a kormányzati költekezéseket és javítani az adók beszedésének hatékonyságát,</a:t>
            </a:r>
          </a:p>
          <a:p>
            <a:pPr marL="0" indent="0">
              <a:buNone/>
            </a:pPr>
            <a:r>
              <a:rPr lang="hu-HU" dirty="0"/>
              <a:t>• biztosítani a pénzügyi rendszer stabilitását,</a:t>
            </a:r>
          </a:p>
          <a:p>
            <a:pPr marL="0" indent="0">
              <a:buNone/>
            </a:pPr>
            <a:r>
              <a:rPr lang="hu-HU" dirty="0"/>
              <a:t>• mobilizálni a külső erőforrásokat,</a:t>
            </a:r>
          </a:p>
          <a:p>
            <a:pPr marL="0" indent="0">
              <a:buNone/>
            </a:pPr>
            <a:r>
              <a:rPr lang="hu-HU" dirty="0"/>
              <a:t>• és növelni a megtakarítási rátát.</a:t>
            </a:r>
          </a:p>
        </p:txBody>
      </p:sp>
    </p:spTree>
    <p:extLst>
      <p:ext uri="{BB962C8B-B14F-4D97-AF65-F5344CB8AC3E}">
        <p14:creationId xmlns:p14="http://schemas.microsoft.com/office/powerpoint/2010/main" val="58943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7CDCE5A-2422-485A-A39C-60A3B513C866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60418" name="Cím 1"/>
          <p:cNvSpPr>
            <a:spLocks noGrp="1"/>
          </p:cNvSpPr>
          <p:nvPr>
            <p:ph type="title" idx="4294967295"/>
          </p:nvPr>
        </p:nvSpPr>
        <p:spPr>
          <a:xfrm>
            <a:off x="460387" y="21479"/>
            <a:ext cx="8229600" cy="850106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Washingtoni konszenzus</a:t>
            </a:r>
            <a:endParaRPr lang="en-US" altLang="hu-HU" dirty="0" smtClean="0"/>
          </a:p>
        </p:txBody>
      </p:sp>
      <p:sp>
        <p:nvSpPr>
          <p:cNvPr id="60419" name="Tartalom helye 2"/>
          <p:cNvSpPr>
            <a:spLocks noGrp="1"/>
          </p:cNvSpPr>
          <p:nvPr>
            <p:ph idx="4294967295"/>
          </p:nvPr>
        </p:nvSpPr>
        <p:spPr>
          <a:xfrm>
            <a:off x="611560" y="871585"/>
            <a:ext cx="8075240" cy="5221711"/>
          </a:xfrm>
        </p:spPr>
        <p:txBody>
          <a:bodyPr/>
          <a:lstStyle/>
          <a:p>
            <a:pPr eaLnBrk="1" hangingPunct="1"/>
            <a:r>
              <a:rPr lang="hu-HU" altLang="hu-HU" sz="2800" dirty="0" smtClean="0"/>
              <a:t>1. Államháztartási fegyelem</a:t>
            </a:r>
          </a:p>
          <a:p>
            <a:pPr eaLnBrk="1" hangingPunct="1"/>
            <a:r>
              <a:rPr lang="hu-HU" altLang="hu-HU" sz="2800" dirty="0" smtClean="0"/>
              <a:t>2. Közkiadási prioritások</a:t>
            </a:r>
          </a:p>
          <a:p>
            <a:pPr eaLnBrk="1" hangingPunct="1"/>
            <a:r>
              <a:rPr lang="hu-HU" altLang="hu-HU" sz="2800" dirty="0" smtClean="0"/>
              <a:t>3. Adóreform</a:t>
            </a:r>
          </a:p>
          <a:p>
            <a:pPr eaLnBrk="1" hangingPunct="1"/>
            <a:r>
              <a:rPr lang="hu-HU" altLang="hu-HU" sz="2800" b="1" dirty="0" smtClean="0"/>
              <a:t>4. Pénzpiaci liberalizáció</a:t>
            </a:r>
          </a:p>
          <a:p>
            <a:pPr eaLnBrk="1" hangingPunct="1"/>
            <a:r>
              <a:rPr lang="hu-HU" altLang="hu-HU" sz="2800" dirty="0" smtClean="0"/>
              <a:t>5. Versenyképes valutaárfolyam</a:t>
            </a:r>
          </a:p>
          <a:p>
            <a:pPr eaLnBrk="1" hangingPunct="1"/>
            <a:r>
              <a:rPr lang="hu-HU" altLang="hu-HU" sz="2800" dirty="0" smtClean="0"/>
              <a:t>6. Külkereskedelmi liberalizáció</a:t>
            </a:r>
          </a:p>
          <a:p>
            <a:pPr eaLnBrk="1" hangingPunct="1"/>
            <a:r>
              <a:rPr lang="hu-HU" altLang="hu-HU" sz="2800" dirty="0" smtClean="0"/>
              <a:t>7. Külföldi közvetlen beruházások</a:t>
            </a:r>
          </a:p>
          <a:p>
            <a:pPr eaLnBrk="1" hangingPunct="1"/>
            <a:r>
              <a:rPr lang="hu-HU" altLang="hu-HU" sz="2800" b="1" dirty="0" smtClean="0"/>
              <a:t>8. Privatizáció</a:t>
            </a:r>
          </a:p>
          <a:p>
            <a:pPr eaLnBrk="1" hangingPunct="1"/>
            <a:r>
              <a:rPr lang="hu-HU" altLang="hu-HU" sz="2800" b="1" dirty="0" smtClean="0"/>
              <a:t>9. Dereguláció</a:t>
            </a:r>
          </a:p>
          <a:p>
            <a:pPr eaLnBrk="1" hangingPunct="1"/>
            <a:r>
              <a:rPr lang="hu-HU" altLang="hu-HU" sz="2800" dirty="0" smtClean="0"/>
              <a:t>10. Tulajdonjog</a:t>
            </a:r>
          </a:p>
        </p:txBody>
      </p:sp>
    </p:spTree>
    <p:extLst>
      <p:ext uri="{BB962C8B-B14F-4D97-AF65-F5344CB8AC3E}">
        <p14:creationId xmlns:p14="http://schemas.microsoft.com/office/powerpoint/2010/main" val="25822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 smtClean="0"/>
              <a:t>Az új irány – a 80-as évektől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Egyesült Államokban a két lépésben megvalósított inflációcsökkentés </a:t>
            </a:r>
            <a:endParaRPr lang="hu-HU" sz="2800" dirty="0" smtClean="0"/>
          </a:p>
          <a:p>
            <a:r>
              <a:rPr lang="hu-HU" sz="2800" dirty="0" smtClean="0"/>
              <a:t>Paul </a:t>
            </a:r>
            <a:r>
              <a:rPr lang="hu-HU" sz="2800" dirty="0" err="1"/>
              <a:t>Volcker</a:t>
            </a:r>
            <a:r>
              <a:rPr lang="hu-HU" sz="2800" dirty="0"/>
              <a:t> </a:t>
            </a:r>
            <a:r>
              <a:rPr lang="hu-HU" sz="2800" dirty="0" smtClean="0"/>
              <a:t>majd </a:t>
            </a:r>
            <a:r>
              <a:rPr lang="hu-HU" sz="2800" dirty="0"/>
              <a:t>Alan </a:t>
            </a:r>
            <a:r>
              <a:rPr lang="hu-HU" sz="2800" dirty="0" err="1"/>
              <a:t>Greenspan</a:t>
            </a:r>
            <a:r>
              <a:rPr lang="hu-HU" sz="2800" dirty="0"/>
              <a:t>, </a:t>
            </a:r>
            <a:r>
              <a:rPr lang="hu-HU" sz="2800" dirty="0" smtClean="0"/>
              <a:t>12</a:t>
            </a:r>
            <a:r>
              <a:rPr lang="hu-HU" sz="2800" dirty="0"/>
              <a:t>%-ról 4,5%-ra, majd utána 2,5%-ra </a:t>
            </a:r>
            <a:r>
              <a:rPr lang="hu-HU" sz="2800" dirty="0" smtClean="0"/>
              <a:t>mérsékelték az infláció ütemét</a:t>
            </a:r>
            <a:r>
              <a:rPr lang="hu-HU" sz="2800" dirty="0"/>
              <a:t>. Habár volt ennek költsége – kemény </a:t>
            </a:r>
            <a:r>
              <a:rPr lang="hu-HU" sz="2800" dirty="0" smtClean="0"/>
              <a:t>recesszió 1981/82-ben –, </a:t>
            </a:r>
            <a:r>
              <a:rPr lang="hu-HU" sz="2800" dirty="0"/>
              <a:t>de az alacsony és viszonylag stabil áremelkedés döntő tényezője volt </a:t>
            </a:r>
            <a:r>
              <a:rPr lang="hu-HU" sz="2800" b="1" dirty="0"/>
              <a:t>a nyolcvanas és </a:t>
            </a:r>
            <a:r>
              <a:rPr lang="hu-HU" sz="2800" b="1" dirty="0" smtClean="0"/>
              <a:t>kilencvenes </a:t>
            </a:r>
            <a:r>
              <a:rPr lang="hu-HU" sz="2800" b="1" dirty="0"/>
              <a:t>évek tartós </a:t>
            </a:r>
            <a:r>
              <a:rPr lang="hu-HU" sz="2800" b="1" dirty="0" smtClean="0"/>
              <a:t>növekedésének.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Egyesült Államokban két hosszú </a:t>
            </a:r>
            <a:r>
              <a:rPr lang="hu-HU" sz="2800" dirty="0" smtClean="0"/>
              <a:t>fellendülési </a:t>
            </a:r>
            <a:r>
              <a:rPr lang="hu-HU" sz="2800" dirty="0"/>
              <a:t>időszak következett be, mindössze egy rövid és enyhe visszaeséssel </a:t>
            </a:r>
            <a:r>
              <a:rPr lang="hu-HU" sz="2800" dirty="0" smtClean="0"/>
              <a:t>megszakítva</a:t>
            </a:r>
            <a:r>
              <a:rPr lang="hu-H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75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260648"/>
            <a:ext cx="8496944" cy="617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marR="63500" indent="-457200" algn="just">
              <a:lnSpc>
                <a:spcPct val="103000"/>
              </a:lnSpc>
              <a:spcBef>
                <a:spcPts val="55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latin typeface="+mn-lt"/>
                <a:ea typeface="Times New Roman" panose="02020603050405020304" pitchFamily="18" charset="0"/>
              </a:rPr>
              <a:t>A</a:t>
            </a:r>
            <a:r>
              <a:rPr lang="hu-HU" sz="2800" spc="5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főáram közgazdaságtan</a:t>
            </a:r>
            <a:r>
              <a:rPr lang="hu-HU" sz="2800" spc="-15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mindezt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a </a:t>
            </a:r>
            <a:r>
              <a:rPr lang="hu-HU" sz="2800" dirty="0" err="1">
                <a:latin typeface="+mn-lt"/>
                <a:ea typeface="Times New Roman" panose="02020603050405020304" pitchFamily="18" charset="0"/>
              </a:rPr>
              <a:t>fejlődésgazdaságtan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 visszatéréseként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ünnepelte.</a:t>
            </a:r>
          </a:p>
          <a:p>
            <a:pPr marL="552450" marR="63500" indent="-457200" algn="just">
              <a:lnSpc>
                <a:spcPct val="103000"/>
              </a:lnSpc>
              <a:spcBef>
                <a:spcPts val="55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altLang="hu-HU" sz="2800" b="1" dirty="0" smtClean="0">
                <a:latin typeface="+mn-lt"/>
              </a:rPr>
              <a:t>Theodore </a:t>
            </a:r>
            <a:r>
              <a:rPr lang="hu-HU" altLang="hu-HU" sz="2800" b="1" dirty="0">
                <a:latin typeface="+mn-lt"/>
              </a:rPr>
              <a:t>Schultz</a:t>
            </a:r>
            <a:r>
              <a:rPr lang="hu-HU" altLang="hu-HU" sz="2800" dirty="0">
                <a:latin typeface="+mn-lt"/>
              </a:rPr>
              <a:t>: kimutatta hogy az </a:t>
            </a:r>
            <a:r>
              <a:rPr lang="hu-HU" altLang="hu-HU" sz="2800" dirty="0" err="1">
                <a:latin typeface="+mn-lt"/>
              </a:rPr>
              <a:t>LDC-k</a:t>
            </a:r>
            <a:r>
              <a:rPr lang="hu-HU" altLang="hu-HU" sz="2800" dirty="0">
                <a:latin typeface="+mn-lt"/>
              </a:rPr>
              <a:t> gazdasági szereplői is a piaci törvények szerint maximalizálják hasznukat, és nem olyan </a:t>
            </a:r>
            <a:r>
              <a:rPr lang="hu-HU" altLang="hu-HU" sz="2800" dirty="0" smtClean="0">
                <a:latin typeface="+mn-lt"/>
              </a:rPr>
              <a:t>„tehetetlenek”, </a:t>
            </a:r>
            <a:r>
              <a:rPr lang="hu-HU" altLang="hu-HU" sz="2800" dirty="0">
                <a:latin typeface="+mn-lt"/>
              </a:rPr>
              <a:t>mint a </a:t>
            </a:r>
            <a:r>
              <a:rPr lang="hu-HU" altLang="hu-HU" sz="2800" dirty="0" err="1">
                <a:latin typeface="+mn-lt"/>
              </a:rPr>
              <a:t>fejlődésgazdaságtan</a:t>
            </a:r>
            <a:r>
              <a:rPr lang="hu-HU" altLang="hu-HU" sz="2800" dirty="0">
                <a:latin typeface="+mn-lt"/>
              </a:rPr>
              <a:t> </a:t>
            </a:r>
            <a:r>
              <a:rPr lang="hu-HU" altLang="hu-HU" sz="2800" dirty="0" smtClean="0">
                <a:latin typeface="+mn-lt"/>
              </a:rPr>
              <a:t>szerint 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altLang="hu-HU" sz="2800" dirty="0" smtClean="0">
                <a:latin typeface="+mn-lt"/>
              </a:rPr>
              <a:t>A </a:t>
            </a:r>
            <a:r>
              <a:rPr lang="hu-HU" altLang="hu-HU" sz="2800" dirty="0">
                <a:latin typeface="+mn-lt"/>
              </a:rPr>
              <a:t>közgazdaságtan egységes </a:t>
            </a:r>
            <a:r>
              <a:rPr lang="hu-HU" altLang="hu-HU" sz="2800" dirty="0" smtClean="0">
                <a:latin typeface="+mn-lt"/>
              </a:rPr>
              <a:t>elmélet</a:t>
            </a:r>
            <a:endParaRPr lang="hu-HU" sz="2800" dirty="0" smtClean="0">
              <a:latin typeface="+mn-lt"/>
              <a:ea typeface="Times New Roman" panose="02020603050405020304" pitchFamily="18" charset="0"/>
            </a:endParaRPr>
          </a:p>
          <a:p>
            <a:pPr marL="552450" marR="63500" indent="-457200" algn="just">
              <a:lnSpc>
                <a:spcPct val="103000"/>
              </a:lnSpc>
              <a:spcBef>
                <a:spcPts val="55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Befelé forduló gazdaságstratégia helyett</a:t>
            </a:r>
            <a:r>
              <a:rPr lang="hu-HU" sz="2800" spc="-110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külkereskedelmi</a:t>
            </a:r>
            <a:r>
              <a:rPr lang="hu-HU" sz="2800" spc="-1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nyitás,</a:t>
            </a:r>
            <a:endParaRPr lang="hu-HU" sz="2800" spc="-110" dirty="0">
              <a:latin typeface="+mn-lt"/>
              <a:ea typeface="Times New Roman" panose="02020603050405020304" pitchFamily="18" charset="0"/>
            </a:endParaRPr>
          </a:p>
          <a:p>
            <a:pPr marL="552450" marR="63500" indent="-457200" algn="just">
              <a:lnSpc>
                <a:spcPct val="103000"/>
              </a:lnSpc>
              <a:spcBef>
                <a:spcPts val="55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infláció</a:t>
            </a:r>
            <a:r>
              <a:rPr lang="hu-HU" sz="2800" spc="-110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és</a:t>
            </a:r>
            <a:r>
              <a:rPr lang="hu-HU" sz="2800" spc="-1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fiskális</a:t>
            </a:r>
            <a:r>
              <a:rPr lang="hu-HU" sz="2800" spc="-1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túlköltekezés</a:t>
            </a:r>
            <a:r>
              <a:rPr lang="hu-HU" sz="2800" spc="-1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helyett</a:t>
            </a:r>
            <a:r>
              <a:rPr lang="hu-HU" sz="2800" spc="-1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makrogazdasági</a:t>
            </a:r>
            <a:r>
              <a:rPr lang="hu-HU" sz="2800" spc="-10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stabilizáció,</a:t>
            </a:r>
          </a:p>
          <a:p>
            <a:pPr marL="552450" marR="63500" indent="-457200" algn="just">
              <a:lnSpc>
                <a:spcPct val="103000"/>
              </a:lnSpc>
              <a:spcBef>
                <a:spcPts val="55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a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pazarló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állami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tulajdon helyett a magántulajdon </a:t>
            </a:r>
            <a:r>
              <a:rPr lang="hu-HU" sz="2800" dirty="0" smtClean="0">
                <a:latin typeface="+mn-lt"/>
                <a:ea typeface="Times New Roman" panose="02020603050405020304" pitchFamily="18" charset="0"/>
              </a:rPr>
              <a:t>erősítése a </a:t>
            </a:r>
            <a:r>
              <a:rPr lang="hu-HU" sz="2800" dirty="0">
                <a:latin typeface="+mn-lt"/>
                <a:ea typeface="Times New Roman" panose="02020603050405020304" pitchFamily="18" charset="0"/>
              </a:rPr>
              <a:t>privatizáció útján. </a:t>
            </a:r>
            <a:endParaRPr lang="hu-HU" sz="2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418058"/>
          </a:xfrm>
        </p:spPr>
        <p:txBody>
          <a:bodyPr/>
          <a:lstStyle/>
          <a:p>
            <a:r>
              <a:rPr lang="hu-HU" sz="3200" dirty="0" smtClean="0"/>
              <a:t>Részletek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596649"/>
            <a:ext cx="8614887" cy="5856687"/>
          </a:xfrm>
        </p:spPr>
        <p:txBody>
          <a:bodyPr/>
          <a:lstStyle/>
          <a:p>
            <a:pPr lvl="0"/>
            <a:r>
              <a:rPr lang="hu-HU" sz="2800" dirty="0"/>
              <a:t>Költségvetési deficit: olyan alacsonyan kell tartani a költségvetés hiányát, „hogy ne legyen szükség a deficitnek az inflációs adóval történő eliminálásra”</a:t>
            </a:r>
          </a:p>
          <a:p>
            <a:r>
              <a:rPr lang="hu-HU" sz="2800" dirty="0"/>
              <a:t>A közületi kiadások rangsora: a politikai szempontból preferált, magas megtérüléssel </a:t>
            </a:r>
            <a:r>
              <a:rPr lang="hu-HU" sz="2800" dirty="0" smtClean="0"/>
              <a:t>járó területekre </a:t>
            </a:r>
            <a:r>
              <a:rPr lang="hu-HU" sz="2800" dirty="0"/>
              <a:t>kell átcsoportosítani a politikailag </a:t>
            </a:r>
            <a:r>
              <a:rPr lang="hu-HU" sz="2800" dirty="0" smtClean="0"/>
              <a:t>motivált </a:t>
            </a:r>
            <a:r>
              <a:rPr lang="hu-HU" sz="2800" dirty="0"/>
              <a:t>területekről a </a:t>
            </a:r>
            <a:r>
              <a:rPr lang="hu-HU" sz="2800" dirty="0" smtClean="0"/>
              <a:t>közkiadásokat (egészségügyi ellátás, oktatásra, infrastruktúra a szubvenció helyett)</a:t>
            </a:r>
          </a:p>
          <a:p>
            <a:pPr lvl="0"/>
            <a:r>
              <a:rPr lang="hu-HU" sz="2800" dirty="0" smtClean="0"/>
              <a:t>Adóreformokat </a:t>
            </a:r>
            <a:r>
              <a:rPr lang="hu-HU" sz="2800" dirty="0"/>
              <a:t>kell végrehajtani, amely a marginális adókulcsok csökkenésével és az adóbázis kiszélesítésével jár együtt.</a:t>
            </a:r>
          </a:p>
          <a:p>
            <a:pPr lvl="0"/>
            <a:r>
              <a:rPr lang="hu-HU" sz="2800" dirty="0"/>
              <a:t>Kamatlábak: pénzpiaci liberalizációra van szükség, azért hogy a piac határozhassa meg a kamatlábakat.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5455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hu-HU" sz="3200" dirty="0" smtClean="0"/>
              <a:t>Részletek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433467"/>
          </a:xfrm>
        </p:spPr>
        <p:txBody>
          <a:bodyPr/>
          <a:lstStyle/>
          <a:p>
            <a:pPr lvl="0"/>
            <a:r>
              <a:rPr lang="hu-HU" sz="2400" dirty="0"/>
              <a:t>Valutaárfolyam: </a:t>
            </a:r>
            <a:r>
              <a:rPr lang="hu-HU" sz="2400" dirty="0" smtClean="0"/>
              <a:t>Egységesített </a:t>
            </a:r>
            <a:r>
              <a:rPr lang="hu-HU" sz="2400" dirty="0"/>
              <a:t>valutaárfolyamokra van szükség, </a:t>
            </a:r>
            <a:r>
              <a:rPr lang="hu-HU" sz="2400" dirty="0" smtClean="0"/>
              <a:t>olyan </a:t>
            </a:r>
            <a:r>
              <a:rPr lang="hu-HU" sz="2400" dirty="0"/>
              <a:t>árfolyam mellett</a:t>
            </a:r>
            <a:r>
              <a:rPr lang="hu-HU" sz="2400" dirty="0" smtClean="0"/>
              <a:t>, </a:t>
            </a:r>
            <a:r>
              <a:rPr lang="hu-HU" sz="2400" dirty="0"/>
              <a:t>„amely kellőképpen kompetitív ahhoz, hogy előmozdítsa a nem-tradicionális export gyors növekedését.”</a:t>
            </a:r>
          </a:p>
          <a:p>
            <a:pPr lvl="0"/>
            <a:r>
              <a:rPr lang="hu-HU" sz="2400" dirty="0"/>
              <a:t>Kereskedelempolitika: mennyiségi </a:t>
            </a:r>
            <a:r>
              <a:rPr lang="hu-HU" sz="2400" dirty="0" smtClean="0"/>
              <a:t>korlátozások helyett vámok (10-20</a:t>
            </a:r>
            <a:r>
              <a:rPr lang="hu-HU" sz="2400" dirty="0"/>
              <a:t>%-os egységes alacsony szintre csökkenjenek a </a:t>
            </a:r>
            <a:r>
              <a:rPr lang="hu-HU" sz="2400" dirty="0" smtClean="0"/>
              <a:t>vámtarifák).</a:t>
            </a:r>
            <a:endParaRPr lang="hu-HU" sz="2400" dirty="0"/>
          </a:p>
          <a:p>
            <a:pPr lvl="0"/>
            <a:r>
              <a:rPr lang="hu-HU" sz="2400" dirty="0"/>
              <a:t>Közvetlen külföldi beruházás (FDI): </a:t>
            </a:r>
            <a:r>
              <a:rPr lang="hu-HU" sz="2400" dirty="0" smtClean="0"/>
              <a:t>a beáramlást </a:t>
            </a:r>
            <a:r>
              <a:rPr lang="hu-HU" sz="2400" dirty="0"/>
              <a:t>akadályozó tényezőket </a:t>
            </a:r>
            <a:r>
              <a:rPr lang="hu-HU" sz="2400" dirty="0" smtClean="0"/>
              <a:t>megszüntetni (spekuláció nem!).</a:t>
            </a:r>
            <a:endParaRPr lang="hu-HU" sz="2400" dirty="0"/>
          </a:p>
          <a:p>
            <a:pPr lvl="0"/>
            <a:r>
              <a:rPr lang="hu-HU" sz="2400" dirty="0"/>
              <a:t>Privatizáció: privatizálni kell az állami vállalatokat.</a:t>
            </a:r>
          </a:p>
          <a:p>
            <a:pPr lvl="0"/>
            <a:r>
              <a:rPr lang="hu-HU" sz="2400" dirty="0" smtClean="0"/>
              <a:t>Dereguláció: azon </a:t>
            </a:r>
            <a:r>
              <a:rPr lang="hu-HU" sz="2400" dirty="0"/>
              <a:t>jogszabályok eltörlése, melyek akadályozzák új cégek piacra lépését, vagy amelyek a piaci versenyt korlátozzák.</a:t>
            </a:r>
          </a:p>
          <a:p>
            <a:pPr lvl="0"/>
            <a:r>
              <a:rPr lang="hu-HU" sz="2400" dirty="0"/>
              <a:t> A tulajdonjogok: a tulajdonviszonyokat a jogrendszer garantálja túlzott költségek nélkül, és az informális szektor </a:t>
            </a:r>
            <a:r>
              <a:rPr lang="hu-HU" sz="2400" dirty="0" smtClean="0"/>
              <a:t>kifehérítése.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44272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8864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latin typeface="+mn-lt"/>
              </a:rPr>
              <a:t>Mihályi </a:t>
            </a:r>
            <a:r>
              <a:rPr lang="hu-HU" sz="2800" b="1" dirty="0" smtClean="0">
                <a:latin typeface="+mn-lt"/>
              </a:rPr>
              <a:t>Péter:</a:t>
            </a:r>
            <a:r>
              <a:rPr lang="hu-HU" sz="2800" dirty="0">
                <a:latin typeface="+mn-lt"/>
              </a:rPr>
              <a:t> </a:t>
            </a:r>
            <a:r>
              <a:rPr lang="hu-HU" sz="2800" b="1" dirty="0" smtClean="0">
                <a:latin typeface="+mn-lt"/>
              </a:rPr>
              <a:t>A </a:t>
            </a:r>
            <a:r>
              <a:rPr lang="hu-HU" sz="2800" b="1" dirty="0">
                <a:latin typeface="+mn-lt"/>
              </a:rPr>
              <a:t>„washingtoni konszenzus” jelentősége a </a:t>
            </a:r>
            <a:r>
              <a:rPr lang="hu-HU" sz="2800" b="1" dirty="0" err="1" smtClean="0">
                <a:latin typeface="+mn-lt"/>
              </a:rPr>
              <a:t>posztszocialista</a:t>
            </a:r>
            <a:r>
              <a:rPr lang="hu-HU" sz="2800" b="1" dirty="0" smtClean="0">
                <a:latin typeface="+mn-lt"/>
              </a:rPr>
              <a:t> </a:t>
            </a:r>
            <a:r>
              <a:rPr lang="hu-HU" sz="2800" b="1" dirty="0">
                <a:latin typeface="+mn-lt"/>
              </a:rPr>
              <a:t>országok számára</a:t>
            </a:r>
            <a:endParaRPr lang="hu-HU" sz="2800" dirty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„Elterjedt </a:t>
            </a:r>
            <a:r>
              <a:rPr lang="hu-HU" sz="2800" dirty="0">
                <a:latin typeface="+mn-lt"/>
              </a:rPr>
              <a:t>az a vélekedés, hogy a posztkommunista, </a:t>
            </a:r>
          </a:p>
          <a:p>
            <a:r>
              <a:rPr lang="hu-HU" sz="2800" dirty="0">
                <a:latin typeface="+mn-lt"/>
              </a:rPr>
              <a:t>átalakuló országok azért követték azt a pályát, amelyet követtek, mert ezt diktálták nekik </a:t>
            </a:r>
            <a:r>
              <a:rPr lang="hu-HU" sz="2800" dirty="0" smtClean="0">
                <a:latin typeface="+mn-lt"/>
              </a:rPr>
              <a:t>Washingtonból</a:t>
            </a:r>
            <a:r>
              <a:rPr lang="hu-HU" sz="2800" dirty="0">
                <a:latin typeface="+mn-lt"/>
              </a:rPr>
              <a:t>. Valójában nem ez a helyzet: a lengyel, cseh, magyar, orosz közgazdászok </a:t>
            </a:r>
            <a:r>
              <a:rPr lang="hu-HU" sz="2800" dirty="0" smtClean="0">
                <a:latin typeface="+mn-lt"/>
              </a:rPr>
              <a:t>már  </a:t>
            </a:r>
            <a:r>
              <a:rPr lang="hu-HU" sz="2800" dirty="0">
                <a:latin typeface="+mn-lt"/>
              </a:rPr>
              <a:t>azt  megelőzően  ezt  a  pályát  vázolták  fel,  hogy  </a:t>
            </a:r>
            <a:r>
              <a:rPr lang="hu-HU" sz="2800" dirty="0" err="1">
                <a:latin typeface="+mn-lt"/>
              </a:rPr>
              <a:t>Williamson</a:t>
            </a:r>
            <a:r>
              <a:rPr lang="hu-HU" sz="2800" dirty="0">
                <a:latin typeface="+mn-lt"/>
              </a:rPr>
              <a:t>  kimondta  volna  a </a:t>
            </a:r>
            <a:r>
              <a:rPr lang="hu-HU" sz="2800" dirty="0" smtClean="0">
                <a:latin typeface="+mn-lt"/>
              </a:rPr>
              <a:t>washingtoni </a:t>
            </a:r>
            <a:r>
              <a:rPr lang="hu-HU" sz="2800" dirty="0">
                <a:latin typeface="+mn-lt"/>
              </a:rPr>
              <a:t>konszenzust. Az egész hatvanas-hetvenes-nyolcvanas évtized ezzel telt </a:t>
            </a:r>
            <a:r>
              <a:rPr lang="hu-HU" sz="2800" dirty="0" smtClean="0">
                <a:latin typeface="+mn-lt"/>
              </a:rPr>
              <a:t>Kelet-Európa </a:t>
            </a:r>
            <a:r>
              <a:rPr lang="hu-HU" sz="2800" dirty="0">
                <a:latin typeface="+mn-lt"/>
              </a:rPr>
              <a:t>közgazdasági gondolkodásában</a:t>
            </a:r>
            <a:r>
              <a:rPr lang="hu-HU" sz="2800" dirty="0" smtClean="0">
                <a:latin typeface="+mn-lt"/>
              </a:rPr>
              <a:t>.” ???</a:t>
            </a:r>
            <a:endParaRPr 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3430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3600" dirty="0" smtClean="0"/>
              <a:t>Korlátozott sikerek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557748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„Annak </a:t>
            </a:r>
            <a:r>
              <a:rPr lang="hu-HU" sz="2400" dirty="0"/>
              <a:t>ellenére, hogy a kilencvenes évek folyamán a térség makrogazdasági mutatóit – ahogyan arra fentebb utaltunk – sikerült „rendbe szedni”, és stabilizálni a latin-amerikai gazdaságokat, szegénység és társadalmi polarizáció tekintetében a mutatók további visszaesést, vagy legalábbis stagnálást mutatnak a nyolcvanas évekhez képest. 2001-ben a latin-amerikai szegények száma elérte a 214 milliót, ami a lakosság 43%-át jelentette. Ezt az „üres doboz szindrómának” nevezett jelenséget többek között a befektetések hiányának, az oktatás gyenge színvonalának és a megtakarítások alacsony szintjének tulajdonítják. A 2001-2002-es argentin válság a neoliberális gazdaságpolitika kudarcát szimbolizálta a régióban: a kilencvenes években az IMF „</a:t>
            </a:r>
            <a:r>
              <a:rPr lang="hu-HU" sz="2400" dirty="0" err="1"/>
              <a:t>éltanulójának</a:t>
            </a:r>
            <a:r>
              <a:rPr lang="hu-HU" sz="2400" dirty="0"/>
              <a:t>” számító Argentína gazdasági összeomlása és az ebből fakadó politikai krízis a régió országaiban gyengítette a Washingtoni konszenzus hitelét.” (Lehoczki </a:t>
            </a:r>
            <a:r>
              <a:rPr lang="hu-HU" sz="2400" dirty="0" smtClean="0"/>
              <a:t>Bernadett: </a:t>
            </a:r>
            <a:r>
              <a:rPr lang="hu-HU" sz="2400" dirty="0"/>
              <a:t>Mi lesz veled, Latin-Amerika</a:t>
            </a:r>
            <a:r>
              <a:rPr lang="hu-HU" sz="2400" dirty="0" smtClean="0"/>
              <a:t>?)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33800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WC konszenzus korrekciója</a:t>
            </a:r>
            <a:br>
              <a:rPr lang="hu-HU" dirty="0" smtClean="0"/>
            </a:br>
            <a:r>
              <a:rPr lang="hu-HU" dirty="0" err="1" smtClean="0"/>
              <a:t>Williamson</a:t>
            </a:r>
            <a:r>
              <a:rPr lang="hu-HU" dirty="0" smtClean="0"/>
              <a:t>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liberalizáció területén: csak belföldi és ott is erős felügyelet</a:t>
            </a:r>
          </a:p>
          <a:p>
            <a:r>
              <a:rPr lang="hu-HU" dirty="0" smtClean="0"/>
              <a:t>Privatizáció: csak tiszta privatizáció! Ne a haveroknak és a bennfenteseknek!</a:t>
            </a:r>
          </a:p>
          <a:p>
            <a:r>
              <a:rPr lang="hu-HU" dirty="0" smtClean="0"/>
              <a:t>Dereguláció: csak a verseny érdekében és nem a monopóliumok javára + fenntarthatóság + fogyasztóvédelem, stb. (</a:t>
            </a:r>
            <a:r>
              <a:rPr lang="hu-HU" dirty="0" err="1" smtClean="0"/>
              <a:t>externáliák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3848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4000" dirty="0" smtClean="0"/>
              <a:t>Az ázsiai országok tapasztalatai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hu-HU" dirty="0" smtClean="0"/>
              <a:t>Ellentmond- a </a:t>
            </a:r>
            <a:r>
              <a:rPr lang="hu-HU" dirty="0" err="1" smtClean="0"/>
              <a:t>WC-nak</a:t>
            </a:r>
            <a:r>
              <a:rPr lang="hu-HU" dirty="0" smtClean="0"/>
              <a:t>?</a:t>
            </a:r>
          </a:p>
          <a:p>
            <a:r>
              <a:rPr lang="hu-HU" dirty="0" smtClean="0"/>
              <a:t>Nem minden ország követte a receptet</a:t>
            </a:r>
          </a:p>
          <a:p>
            <a:r>
              <a:rPr lang="hu-HU" dirty="0" smtClean="0"/>
              <a:t>Az ún. „fejlesztő államok” </a:t>
            </a:r>
            <a:r>
              <a:rPr lang="hu-HU" dirty="0"/>
              <a:t>n</a:t>
            </a:r>
            <a:r>
              <a:rPr lang="hu-HU" dirty="0" smtClean="0"/>
              <a:t>em ilyen politikát folytattak (</a:t>
            </a:r>
            <a:r>
              <a:rPr lang="hu-HU" dirty="0" err="1" smtClean="0"/>
              <a:t>Stiglitz</a:t>
            </a:r>
            <a:r>
              <a:rPr lang="hu-HU" dirty="0" smtClean="0"/>
              <a:t>) – azért sikeresek!</a:t>
            </a:r>
          </a:p>
          <a:p>
            <a:r>
              <a:rPr lang="hu-HU" dirty="0" smtClean="0"/>
              <a:t>Ő a legjelentősebb bíráló</a:t>
            </a:r>
          </a:p>
          <a:p>
            <a:r>
              <a:rPr lang="hu-HU" dirty="0" smtClean="0"/>
              <a:t>Alternatív </a:t>
            </a:r>
            <a:r>
              <a:rPr lang="hu-HU" dirty="0"/>
              <a:t>javaslat</a:t>
            </a:r>
          </a:p>
          <a:p>
            <a:r>
              <a:rPr lang="hu-HU" b="1" dirty="0" smtClean="0"/>
              <a:t>Joseph </a:t>
            </a:r>
            <a:r>
              <a:rPr lang="hu-HU" b="1" dirty="0"/>
              <a:t>E. </a:t>
            </a:r>
            <a:r>
              <a:rPr lang="hu-HU" b="1" dirty="0" err="1"/>
              <a:t>Stiglitz</a:t>
            </a:r>
            <a:r>
              <a:rPr lang="hu-HU" b="1" dirty="0"/>
              <a:t>:Úton egy "</a:t>
            </a:r>
            <a:r>
              <a:rPr lang="hu-HU" b="1" dirty="0" err="1"/>
              <a:t>posztwashingtoni</a:t>
            </a:r>
            <a:r>
              <a:rPr lang="hu-HU" b="1" dirty="0"/>
              <a:t> konszenzus" </a:t>
            </a:r>
            <a:r>
              <a:rPr lang="hu-HU" b="1" dirty="0" smtClean="0"/>
              <a:t>felé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252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 err="1" smtClean="0"/>
              <a:t>Stiglitz</a:t>
            </a:r>
            <a:r>
              <a:rPr lang="hu-HU" dirty="0" smtClean="0"/>
              <a:t> kritika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hu-HU" altLang="hu-HU" dirty="0">
                <a:latin typeface="Calibri" panose="020F0502020204030204" pitchFamily="34" charset="0"/>
              </a:rPr>
              <a:t>Infláció letörése, ikerdeficit kezelése nem elsődleges, amennyiben ezek mértéke nem halad meg egy bizonyos kritikus értéket</a:t>
            </a:r>
          </a:p>
          <a:p>
            <a:pPr>
              <a:spcAft>
                <a:spcPct val="20000"/>
              </a:spcAft>
            </a:pPr>
            <a:r>
              <a:rPr lang="hu-HU" altLang="hu-HU" dirty="0">
                <a:latin typeface="Calibri" panose="020F0502020204030204" pitchFamily="34" charset="0"/>
              </a:rPr>
              <a:t>Helytelenítendő, ha az </a:t>
            </a:r>
            <a:r>
              <a:rPr lang="hu-HU" altLang="hu-HU" dirty="0" smtClean="0">
                <a:latin typeface="Calibri" panose="020F0502020204030204" pitchFamily="34" charset="0"/>
              </a:rPr>
              <a:t>infláció </a:t>
            </a:r>
            <a:r>
              <a:rPr lang="hu-HU" altLang="hu-HU" dirty="0">
                <a:latin typeface="Calibri" panose="020F0502020204030204" pitchFamily="34" charset="0"/>
              </a:rPr>
              <a:t>letörésének, ikerdeficit kezelésének eszköze a termelés csökkentése vagy a növekedés visszafogása</a:t>
            </a:r>
          </a:p>
          <a:p>
            <a:pPr>
              <a:spcAft>
                <a:spcPct val="20000"/>
              </a:spcAft>
            </a:pPr>
            <a:r>
              <a:rPr lang="hu-HU" altLang="hu-HU" dirty="0">
                <a:latin typeface="Calibri" panose="020F0502020204030204" pitchFamily="34" charset="0"/>
              </a:rPr>
              <a:t>Gazdasági visszaesés elkerülése </a:t>
            </a:r>
            <a:r>
              <a:rPr lang="hu-HU" altLang="hu-HU" dirty="0" smtClean="0">
                <a:latin typeface="Calibri" panose="020F0502020204030204" pitchFamily="34" charset="0"/>
              </a:rPr>
              <a:t>elsődleges!</a:t>
            </a:r>
            <a:endParaRPr lang="hu-HU" altLang="hu-HU" dirty="0">
              <a:latin typeface="Calibri" panose="020F0502020204030204" pitchFamily="34" charset="0"/>
            </a:endParaRPr>
          </a:p>
          <a:p>
            <a:pPr>
              <a:spcAft>
                <a:spcPct val="20000"/>
              </a:spcAft>
            </a:pPr>
            <a:r>
              <a:rPr lang="hu-HU" altLang="hu-HU" dirty="0">
                <a:latin typeface="Calibri" panose="020F0502020204030204" pitchFamily="34" charset="0"/>
              </a:rPr>
              <a:t>Dereguláció, és privatizáció nem elsődleges, viszont a </a:t>
            </a:r>
            <a:r>
              <a:rPr lang="hu-HU" altLang="hu-HU" b="1" dirty="0">
                <a:latin typeface="Calibri" panose="020F0502020204030204" pitchFamily="34" charset="0"/>
              </a:rPr>
              <a:t>gazdasági verseny </a:t>
            </a:r>
            <a:r>
              <a:rPr lang="hu-HU" altLang="hu-HU" dirty="0">
                <a:latin typeface="Calibri" panose="020F0502020204030204" pitchFamily="34" charset="0"/>
              </a:rPr>
              <a:t>kialakítása az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4751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r>
              <a:rPr lang="hu-HU" sz="4000" dirty="0" err="1"/>
              <a:t>Stiglitz</a:t>
            </a:r>
            <a:r>
              <a:rPr lang="hu-HU" sz="4000" dirty="0"/>
              <a:t> kritika</a:t>
            </a:r>
            <a:endParaRPr lang="hu-HU" altLang="hu-HU" sz="3800" dirty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hu-HU" altLang="hu-HU" sz="2800" dirty="0" smtClean="0">
                <a:latin typeface="Calibri" panose="020F0502020204030204" pitchFamily="34" charset="0"/>
              </a:rPr>
              <a:t>Pénzügyi </a:t>
            </a:r>
            <a:r>
              <a:rPr lang="hu-HU" altLang="hu-HU" sz="2800" dirty="0">
                <a:latin typeface="Calibri" panose="020F0502020204030204" pitchFamily="34" charset="0"/>
              </a:rPr>
              <a:t>válságok elkerülése fontos, ennek eszköze: a szilárd bankrendszer, ennek hatékony állami felügyeletének kiépítése, és nem a kamatlábemelés</a:t>
            </a:r>
          </a:p>
          <a:p>
            <a:pPr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dirty="0">
                <a:latin typeface="Calibri" panose="020F0502020204030204" pitchFamily="34" charset="0"/>
                <a:sym typeface="Wingdings" panose="05000000000000000000" pitchFamily="2" charset="2"/>
              </a:rPr>
              <a:t>Mindezek a </a:t>
            </a:r>
            <a:r>
              <a:rPr lang="hu-HU" altLang="hu-HU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nemzetközi pénzügyi </a:t>
            </a:r>
            <a:r>
              <a:rPr lang="hu-HU" altLang="hu-HU" sz="2800" dirty="0">
                <a:latin typeface="Calibri" panose="020F0502020204030204" pitchFamily="34" charset="0"/>
                <a:sym typeface="Wingdings" panose="05000000000000000000" pitchFamily="2" charset="2"/>
              </a:rPr>
              <a:t>intézmények által követett gazdaságpolitika valamennyi alapelvének helyességét vonja kétségbe </a:t>
            </a:r>
            <a:endParaRPr lang="hu-HU" altLang="hu-HU" sz="2800" dirty="0">
              <a:latin typeface="Calibri" panose="020F0502020204030204" pitchFamily="34" charset="0"/>
            </a:endParaRPr>
          </a:p>
          <a:p>
            <a:pPr>
              <a:spcAft>
                <a:spcPct val="20000"/>
              </a:spcAft>
            </a:pPr>
            <a:r>
              <a:rPr lang="hu-HU" altLang="hu-HU" sz="2800" dirty="0">
                <a:latin typeface="Calibri" panose="020F0502020204030204" pitchFamily="34" charset="0"/>
              </a:rPr>
              <a:t>Fejlődés fontos előfeltétele: </a:t>
            </a:r>
            <a:r>
              <a:rPr lang="hu-HU" altLang="hu-HU" sz="2800" b="1" dirty="0">
                <a:latin typeface="Calibri" panose="020F0502020204030204" pitchFamily="34" charset="0"/>
              </a:rPr>
              <a:t>az emberi tőke és technológiai transzfer, az ezt előmozdító felsőoktatás, és a közvetlen külföldi </a:t>
            </a:r>
            <a:r>
              <a:rPr lang="hu-HU" altLang="hu-HU" sz="2800" b="1" dirty="0" smtClean="0">
                <a:latin typeface="Calibri" panose="020F0502020204030204" pitchFamily="34" charset="0"/>
              </a:rPr>
              <a:t>beruházás</a:t>
            </a:r>
          </a:p>
          <a:p>
            <a:pPr>
              <a:spcAft>
                <a:spcPct val="20000"/>
              </a:spcAft>
            </a:pPr>
            <a:r>
              <a:rPr lang="hu-HU" altLang="hu-HU" sz="2800" b="1" dirty="0" smtClean="0">
                <a:latin typeface="Calibri" panose="020F0502020204030204" pitchFamily="34" charset="0"/>
              </a:rPr>
              <a:t>Később: a fejlettek egyoldalúan nyissák meg a piacaikat</a:t>
            </a:r>
            <a:endParaRPr lang="hu-HU" altLang="hu-HU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0" y="842159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hu-HU" altLang="hu-HU" dirty="0" smtClean="0"/>
              <a:t>A válsága felerősítette a kritikát a fejlesztő államot illetően:</a:t>
            </a:r>
            <a:endParaRPr lang="hu-HU" altLang="hu-HU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/>
              <a:t>„A pénzügyi válság óta a kelet-ázsiai gazdaságokat széles körben elítélik téves gazdaságpolitikájukért, amit felelősnek tartanak a zűrzavaros gazdasági állapotokért. Egyes ideológusok azt sugallják, hogy a kelet-ázsiai bajok gyökere az aktív állami beavatkozásban van. A </a:t>
            </a:r>
            <a:r>
              <a:rPr lang="hu-HU" altLang="hu-HU" sz="2400" i="1" dirty="0"/>
              <a:t>Koreai Köztársaságban</a:t>
            </a:r>
            <a:r>
              <a:rPr lang="hu-HU" altLang="hu-HU" sz="2400" dirty="0"/>
              <a:t> rámutatnak a kormány által irányított kölcsönökre, a kormánnyal való szoros összefonódásra és a csúszópénzekre. Ezáltal átsiklanak az elmúlt három évtized sikerei fölött, amelyekhez az alkalmi tévedések ellenére a kormány biztosan hozzájárult. Az eredmények valóságosak, nem csupán az egy főre jutó GDP nagy növekedésében mutatkoztak meg, de a várható életkor emelkedésében, az oktatás kiterjesztésében és a szegénység látványos csökkenésében is, s tartósabbnak fognak bizonyulni, mint a pénzügyi zűrzavar.”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69734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hu-HU" dirty="0" smtClean="0"/>
              <a:t>A költségvetési fegyelem nem vált általánossá, de törekvéssé vált</a:t>
            </a:r>
          </a:p>
          <a:p>
            <a:r>
              <a:rPr lang="hu-HU" dirty="0" smtClean="0"/>
              <a:t>A deficitfinanszírozás tilalma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államok eladósodása</a:t>
            </a:r>
            <a:endParaRPr lang="hu-HU" dirty="0" smtClean="0"/>
          </a:p>
          <a:p>
            <a:r>
              <a:rPr lang="hu-HU" dirty="0" smtClean="0"/>
              <a:t>De, pragmatikus gazdaságpolitikák (társadalmi bázis)</a:t>
            </a:r>
          </a:p>
          <a:p>
            <a:r>
              <a:rPr lang="hu-HU" dirty="0" smtClean="0"/>
              <a:t>A monetáris politika elsődlegessége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árstabilitás, a többit a piac megoldja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Liberalizáció, elsősorban nemzetközileg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Tőkemozgások korlátozásának megszüntetése</a:t>
            </a:r>
          </a:p>
        </p:txBody>
      </p:sp>
    </p:spTree>
    <p:extLst>
      <p:ext uri="{BB962C8B-B14F-4D97-AF65-F5344CB8AC3E}">
        <p14:creationId xmlns:p14="http://schemas.microsoft.com/office/powerpoint/2010/main" val="19668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9388" y="0"/>
            <a:ext cx="8964612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/>
              <a:t>„Legtöbbször nem az probléma, hogy a kormány minden területen túl sokat, hanem hogy egyes területeken túl keveset tett. </a:t>
            </a:r>
            <a:r>
              <a:rPr lang="hu-HU" altLang="hu-HU" sz="2400" i="1"/>
              <a:t>Thaiföldön </a:t>
            </a:r>
            <a:r>
              <a:rPr lang="hu-HU" altLang="hu-HU" sz="2400"/>
              <a:t>nem az a gond, hogy a kormány az ingatlanbefektetésekbe irányította a beruházásokat, hanem hogy kormányszabályozás nem akadályozta ezt meg. Hasonlóképpen a </a:t>
            </a:r>
            <a:r>
              <a:rPr lang="hu-HU" altLang="hu-HU" sz="2400" i="1"/>
              <a:t>Koreai Köztársaságban </a:t>
            </a:r>
            <a:r>
              <a:rPr lang="hu-HU" altLang="hu-HU" sz="2400"/>
              <a:t>a hiba nem az, hogy a kormány rosszul irányította a hiteleket; a zavaros helyzet kialakulását sok Egyesült Államokbeli, európai és japán bank is siettette, ami azt sugallja, hogy piaci szervezetek hitelkihelyezése is súlyosan téves lehet. Valójában a kormány beavatkozásának hiányából, a pénzügyi szabályozás és a vállalatirányítás szerepének lebecsüléséből eredtek a bajok.”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</p:spTree>
    <p:extLst>
      <p:ext uri="{BB962C8B-B14F-4D97-AF65-F5344CB8AC3E}">
        <p14:creationId xmlns:p14="http://schemas.microsoft.com/office/powerpoint/2010/main" val="3761625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altLang="hu-HU" sz="3600" dirty="0"/>
              <a:t>Poszt-washingtoni konszenzus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1. Tartós növekedés kulcsa az intézményi berendezkedés, </a:t>
            </a:r>
            <a:r>
              <a:rPr lang="hu-HU" dirty="0" smtClean="0"/>
              <a:t>kialakítása</a:t>
            </a:r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/>
              <a:t>. Kevésbé számít a kormányzat mérete, mint a minősége (</a:t>
            </a:r>
            <a:r>
              <a:rPr lang="hu-HU" dirty="0" err="1"/>
              <a:t>good</a:t>
            </a:r>
            <a:r>
              <a:rPr lang="hu-HU" dirty="0"/>
              <a:t> </a:t>
            </a:r>
            <a:r>
              <a:rPr lang="hu-HU" dirty="0" err="1" smtClean="0"/>
              <a:t>governance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3</a:t>
            </a:r>
            <a:r>
              <a:rPr lang="hu-HU" dirty="0"/>
              <a:t>. Input-output → visszacsatolás, kiigazítás, </a:t>
            </a:r>
            <a:r>
              <a:rPr lang="hu-HU" dirty="0" smtClean="0"/>
              <a:t>adaptálás</a:t>
            </a:r>
          </a:p>
          <a:p>
            <a:pPr marL="0" indent="0">
              <a:buNone/>
            </a:pPr>
            <a:r>
              <a:rPr lang="hu-HU" dirty="0" smtClean="0"/>
              <a:t>4</a:t>
            </a:r>
            <a:r>
              <a:rPr lang="hu-HU" dirty="0"/>
              <a:t>. Erős kormányzat a piaci erők </a:t>
            </a:r>
            <a:r>
              <a:rPr lang="hu-HU" dirty="0" smtClean="0"/>
              <a:t>kialakulásáig</a:t>
            </a:r>
          </a:p>
          <a:p>
            <a:pPr marL="0" indent="0">
              <a:buNone/>
            </a:pPr>
            <a:r>
              <a:rPr lang="hu-HU" dirty="0" smtClean="0"/>
              <a:t>5</a:t>
            </a:r>
            <a:r>
              <a:rPr lang="hu-HU" dirty="0"/>
              <a:t>. Piacgazdaságnak megfelelő jogrendszer </a:t>
            </a:r>
            <a:r>
              <a:rPr lang="hu-HU" dirty="0" smtClean="0"/>
              <a:t>(!)</a:t>
            </a:r>
          </a:p>
          <a:p>
            <a:pPr marL="0" indent="0">
              <a:buNone/>
            </a:pPr>
            <a:r>
              <a:rPr lang="hu-HU" dirty="0" smtClean="0"/>
              <a:t>6</a:t>
            </a:r>
            <a:r>
              <a:rPr lang="hu-HU" dirty="0"/>
              <a:t>. Hatalom és költségvetés decentralizációja</a:t>
            </a:r>
          </a:p>
        </p:txBody>
      </p:sp>
    </p:spTree>
    <p:extLst>
      <p:ext uri="{BB962C8B-B14F-4D97-AF65-F5344CB8AC3E}">
        <p14:creationId xmlns:p14="http://schemas.microsoft.com/office/powerpoint/2010/main" val="3900680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altLang="hu-HU" sz="3600" dirty="0"/>
              <a:t>Poszt-washingtoni konszenzus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7. Nem kormányzati szervek, civil szféra tevékenysége kibővítése, </a:t>
            </a:r>
            <a:r>
              <a:rPr lang="hu-HU" dirty="0" smtClean="0"/>
              <a:t>erősítése</a:t>
            </a:r>
          </a:p>
          <a:p>
            <a:pPr marL="0" indent="0">
              <a:buNone/>
            </a:pPr>
            <a:r>
              <a:rPr lang="hu-HU" dirty="0" smtClean="0"/>
              <a:t>8</a:t>
            </a:r>
            <a:r>
              <a:rPr lang="hu-HU" dirty="0"/>
              <a:t>. Méltányos jövedelempolitika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9</a:t>
            </a:r>
            <a:r>
              <a:rPr lang="hu-HU" dirty="0"/>
              <a:t>. Belső pénzügyi rendszer intézményei kialakítása</a:t>
            </a:r>
            <a:r>
              <a:rPr lang="hu-HU"/>
              <a:t>, </a:t>
            </a:r>
            <a:r>
              <a:rPr lang="hu-HU" smtClean="0"/>
              <a:t>csak azután </a:t>
            </a:r>
            <a:r>
              <a:rPr lang="hu-HU" dirty="0"/>
              <a:t>(!) fokozatos </a:t>
            </a:r>
            <a:r>
              <a:rPr lang="hu-HU" dirty="0" smtClean="0"/>
              <a:t>liberalizáció</a:t>
            </a:r>
          </a:p>
          <a:p>
            <a:pPr marL="0" indent="0">
              <a:buNone/>
            </a:pPr>
            <a:r>
              <a:rPr lang="hu-HU" dirty="0" smtClean="0"/>
              <a:t>10.Regionális </a:t>
            </a:r>
            <a:r>
              <a:rPr lang="hu-HU" dirty="0"/>
              <a:t>kapcsolatok előmozdítása 11.Fejlesztéspolitika alá rendeljük a monetáris és fiskális politikát (</a:t>
            </a:r>
            <a:r>
              <a:rPr lang="hu-HU" dirty="0" smtClean="0"/>
              <a:t>IMF-WB)</a:t>
            </a:r>
          </a:p>
          <a:p>
            <a:pPr marL="0" indent="0">
              <a:buNone/>
            </a:pPr>
            <a:r>
              <a:rPr lang="hu-HU" dirty="0" smtClean="0"/>
              <a:t>12.Szélesebb </a:t>
            </a:r>
            <a:r>
              <a:rPr lang="hu-HU" dirty="0"/>
              <a:t>konszenzus</a:t>
            </a:r>
          </a:p>
        </p:txBody>
      </p:sp>
    </p:spTree>
    <p:extLst>
      <p:ext uri="{BB962C8B-B14F-4D97-AF65-F5344CB8AC3E}">
        <p14:creationId xmlns:p14="http://schemas.microsoft.com/office/powerpoint/2010/main" val="122081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hu-HU" dirty="0" smtClean="0"/>
              <a:t>A közgazdászok </a:t>
            </a:r>
            <a:r>
              <a:rPr lang="hu-HU" dirty="0"/>
              <a:t>gondolkodása a magas infláció költségeiről és következményeiről átváltozott arra az általános meggyőződésre, hogy </a:t>
            </a:r>
            <a:r>
              <a:rPr lang="hu-HU" b="1" dirty="0" smtClean="0"/>
              <a:t>„a tartósan </a:t>
            </a:r>
            <a:r>
              <a:rPr lang="hu-HU" b="1" dirty="0"/>
              <a:t>alacsony infláció, a lehető legalacsonyabb adóráták és a minimálisra </a:t>
            </a:r>
            <a:r>
              <a:rPr lang="hu-HU" b="1" dirty="0" smtClean="0"/>
              <a:t>szorított </a:t>
            </a:r>
            <a:r>
              <a:rPr lang="hu-HU" b="1" dirty="0"/>
              <a:t>szükséges szabályozás jelentik a fenntartható növekedés alapvető </a:t>
            </a:r>
            <a:r>
              <a:rPr lang="hu-HU" b="1" dirty="0" smtClean="0"/>
              <a:t>pilléreit</a:t>
            </a:r>
            <a:r>
              <a:rPr lang="hu-HU" b="1" dirty="0"/>
              <a:t>” (</a:t>
            </a:r>
            <a:r>
              <a:rPr lang="hu-HU" b="1" dirty="0" err="1"/>
              <a:t>Boskin</a:t>
            </a:r>
            <a:r>
              <a:rPr lang="hu-HU" b="1" dirty="0"/>
              <a:t>, </a:t>
            </a:r>
            <a:r>
              <a:rPr lang="hu-HU" b="1" dirty="0" smtClean="0"/>
              <a:t>1997).</a:t>
            </a:r>
          </a:p>
          <a:p>
            <a:r>
              <a:rPr lang="hu-HU" b="1" dirty="0" smtClean="0"/>
              <a:t>Ez vált általános meggyőződésé a közgazdaságtan főáramában</a:t>
            </a:r>
          </a:p>
          <a:p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Az egész kiteljesedik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világméretekben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4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nemzetközi környezet változása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világgazdaságban általános liberalizálás</a:t>
            </a:r>
          </a:p>
          <a:p>
            <a:r>
              <a:rPr lang="hu-H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b="1" dirty="0" smtClean="0"/>
              <a:t>Globalizáció</a:t>
            </a:r>
          </a:p>
          <a:p>
            <a:r>
              <a:rPr lang="hu-HU" dirty="0" smtClean="0"/>
              <a:t>A kereskedelem liberalizálása</a:t>
            </a:r>
          </a:p>
          <a:p>
            <a:r>
              <a:rPr lang="hu-HU" dirty="0" smtClean="0"/>
              <a:t>A tőkepiacok megnyitása</a:t>
            </a:r>
          </a:p>
          <a:p>
            <a:r>
              <a:rPr lang="hu-HU" b="1" dirty="0" smtClean="0"/>
              <a:t>Washingtoni konszenzus</a:t>
            </a:r>
          </a:p>
          <a:p>
            <a:r>
              <a:rPr lang="hu-HU" dirty="0" smtClean="0"/>
              <a:t>A szocialista rendszerek bukása</a:t>
            </a:r>
          </a:p>
          <a:p>
            <a:r>
              <a:rPr lang="hu-HU" dirty="0" smtClean="0"/>
              <a:t>Ezekre is az előbbi az érvényes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81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Washingtoni konszenzus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Eredetileg a latin-amerikai országok problémáira dolgozták ki (</a:t>
            </a:r>
            <a:r>
              <a:rPr lang="hu-HU" dirty="0" err="1" smtClean="0"/>
              <a:t>Williamson</a:t>
            </a:r>
            <a:r>
              <a:rPr lang="hu-HU" dirty="0" smtClean="0"/>
              <a:t> 1989)</a:t>
            </a:r>
          </a:p>
          <a:p>
            <a:r>
              <a:rPr lang="hu-HU" dirty="0" smtClean="0"/>
              <a:t>Később általános gyakorlattá vált (K-E)</a:t>
            </a:r>
          </a:p>
          <a:p>
            <a:r>
              <a:rPr lang="hu-HU" dirty="0" smtClean="0"/>
              <a:t>A „</a:t>
            </a:r>
            <a:r>
              <a:rPr lang="hu-HU" dirty="0" err="1" smtClean="0"/>
              <a:t>fejlődésgazdaságtan</a:t>
            </a:r>
            <a:r>
              <a:rPr lang="hu-HU" dirty="0" smtClean="0"/>
              <a:t>” helyére lép</a:t>
            </a:r>
          </a:p>
          <a:p>
            <a:r>
              <a:rPr lang="hu-HU" b="1" dirty="0" smtClean="0"/>
              <a:t>A liberalizáció, dereguláció, privatizáció kiterjesztése a fejlődő országokra</a:t>
            </a:r>
          </a:p>
          <a:p>
            <a:r>
              <a:rPr lang="hu-HU" dirty="0" smtClean="0"/>
              <a:t>A világ megnyitása a transznacionális tőke előtt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b="1" dirty="0" smtClean="0"/>
              <a:t>„Közjáték” – a nemzetközi adósságválság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sz="2800" dirty="0" smtClean="0"/>
              <a:t>Az amerikai kamatemelés elindítja az adósságválságot</a:t>
            </a:r>
          </a:p>
          <a:p>
            <a:r>
              <a:rPr lang="hu-HU" sz="2800" dirty="0" smtClean="0"/>
              <a:t>OPEC </a:t>
            </a:r>
            <a:r>
              <a:rPr lang="hu-HU" sz="2800" dirty="0"/>
              <a:t>országok az olaj drágulása </a:t>
            </a:r>
            <a:r>
              <a:rPr lang="hu-HU" sz="2800" dirty="0" smtClean="0"/>
              <a:t>miatt hatalmas dollárbevételekhez </a:t>
            </a:r>
            <a:r>
              <a:rPr lang="hu-HU" sz="2800" dirty="0"/>
              <a:t>jutottak </a:t>
            </a:r>
            <a:r>
              <a:rPr lang="hu-HU" sz="2800" dirty="0" smtClean="0"/>
              <a:t>(</a:t>
            </a:r>
            <a:r>
              <a:rPr lang="hu-HU" sz="2800" dirty="0" err="1" smtClean="0"/>
              <a:t>petrodollárok</a:t>
            </a:r>
            <a:r>
              <a:rPr lang="hu-HU" sz="2800" dirty="0" smtClean="0"/>
              <a:t>)</a:t>
            </a:r>
            <a:endParaRPr lang="hu-HU" sz="2800" dirty="0"/>
          </a:p>
          <a:p>
            <a:r>
              <a:rPr lang="hu-HU" sz="2800" dirty="0" smtClean="0"/>
              <a:t>Ezt nyugati bankokban helyezték el, akik kihitelezték a fejlődőknek</a:t>
            </a:r>
            <a:endParaRPr lang="hu-HU" sz="2800" dirty="0"/>
          </a:p>
          <a:p>
            <a:r>
              <a:rPr lang="hu-HU" sz="2800" dirty="0" smtClean="0"/>
              <a:t>Az adós országok </a:t>
            </a:r>
            <a:r>
              <a:rPr lang="hu-HU" sz="2800" dirty="0"/>
              <a:t>a kölcsönöket nem tudták fizetni, újabb hiteleket vettek fel, egyre magasabb </a:t>
            </a:r>
            <a:r>
              <a:rPr lang="hu-HU" sz="2800" dirty="0" smtClean="0"/>
              <a:t>kamatokkal (adósságcsapda)</a:t>
            </a:r>
            <a:endParaRPr lang="hu-HU" sz="2800" dirty="0"/>
          </a:p>
          <a:p>
            <a:r>
              <a:rPr lang="hu-HU" sz="2800" dirty="0" smtClean="0"/>
              <a:t>Mexikó </a:t>
            </a:r>
            <a:r>
              <a:rPr lang="hu-HU" sz="2800" dirty="0"/>
              <a:t>és </a:t>
            </a:r>
            <a:r>
              <a:rPr lang="hu-HU" sz="2800" dirty="0" smtClean="0"/>
              <a:t>Brazília (1982) </a:t>
            </a:r>
            <a:r>
              <a:rPr lang="hu-HU" sz="2800" dirty="0"/>
              <a:t>bejelentette, hogy nem tudja törleszteni az 1970-es évek óta halmozódó adósságát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6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FreeSerif"/>
              </a:rPr>
              <a:t>„A </a:t>
            </a:r>
            <a:r>
              <a:rPr lang="hu-HU" sz="2800" dirty="0">
                <a:latin typeface="FreeSerif"/>
              </a:rPr>
              <a:t>hetvenes években az olajdollárokat visszaforgatni akaró bankok könnyen kölcsönöztek, és az alacsony </a:t>
            </a:r>
            <a:r>
              <a:rPr lang="hu-HU" sz="2800" dirty="0" smtClean="0">
                <a:latin typeface="FreeSerif"/>
              </a:rPr>
              <a:t>reálkamatok még </a:t>
            </a:r>
            <a:r>
              <a:rPr lang="hu-HU" sz="2800" dirty="0">
                <a:latin typeface="FreeSerif"/>
              </a:rPr>
              <a:t>a lassan megtérülő beruházásokat is vonzóvá tették. </a:t>
            </a:r>
            <a:r>
              <a:rPr lang="hu-HU" sz="2800" b="1" dirty="0">
                <a:latin typeface="FreeSerif"/>
              </a:rPr>
              <a:t>1980 után azonban a reálkamatok növekedése az </a:t>
            </a:r>
            <a:r>
              <a:rPr lang="hu-HU" sz="2800" b="1" dirty="0" smtClean="0">
                <a:latin typeface="FreeSerif"/>
              </a:rPr>
              <a:t>Egyesült Államokban </a:t>
            </a:r>
            <a:r>
              <a:rPr lang="hu-HU" sz="2800" b="1" dirty="0">
                <a:latin typeface="FreeSerif"/>
              </a:rPr>
              <a:t>korlátozta a folyamatos hitelezést és megnövelte </a:t>
            </a:r>
            <a:r>
              <a:rPr lang="hu-HU" sz="2800" b="1" dirty="0" smtClean="0">
                <a:latin typeface="FreeSerif"/>
              </a:rPr>
              <a:t>a kamatköltségeket</a:t>
            </a:r>
            <a:r>
              <a:rPr lang="hu-HU" sz="2800" b="1" dirty="0">
                <a:latin typeface="FreeSerif"/>
              </a:rPr>
              <a:t>, </a:t>
            </a:r>
            <a:r>
              <a:rPr lang="hu-HU" sz="2800" dirty="0">
                <a:latin typeface="FreeSerif"/>
              </a:rPr>
              <a:t>ami sok országot </a:t>
            </a:r>
            <a:r>
              <a:rPr lang="hu-HU" sz="2800" dirty="0" smtClean="0">
                <a:latin typeface="FreeSerif"/>
              </a:rPr>
              <a:t>arra kényszerített</a:t>
            </a:r>
            <a:r>
              <a:rPr lang="hu-HU" sz="2800" dirty="0">
                <a:latin typeface="FreeSerif"/>
              </a:rPr>
              <a:t>, hogy fedezetlen pénzkibocsátással finanszírozza az emelkedő </a:t>
            </a:r>
            <a:r>
              <a:rPr lang="hu-HU" sz="2800" dirty="0" smtClean="0">
                <a:latin typeface="FreeSerif"/>
              </a:rPr>
              <a:t>kamatterhekkel megnövelt</a:t>
            </a:r>
            <a:r>
              <a:rPr lang="hu-HU" sz="2800" dirty="0">
                <a:latin typeface="FreeSerif"/>
              </a:rPr>
              <a:t>, amúgy is </a:t>
            </a:r>
            <a:r>
              <a:rPr lang="hu-HU" sz="2800" dirty="0" smtClean="0">
                <a:latin typeface="FreeSerif"/>
              </a:rPr>
              <a:t>magas költségvetési </a:t>
            </a:r>
            <a:r>
              <a:rPr lang="hu-HU" sz="2800" dirty="0">
                <a:latin typeface="FreeSerif"/>
              </a:rPr>
              <a:t>kiadások és az összeszűkülő adóalap közötti szakadékot. Az eredmény nagyon </a:t>
            </a:r>
            <a:r>
              <a:rPr lang="hu-HU" sz="2800" dirty="0" smtClean="0">
                <a:latin typeface="FreeSerif"/>
              </a:rPr>
              <a:t>magas, szélsőségesen </a:t>
            </a:r>
            <a:r>
              <a:rPr lang="hu-HU" sz="2800" dirty="0">
                <a:latin typeface="FreeSerif"/>
              </a:rPr>
              <a:t>ingadozó infláció lett</a:t>
            </a:r>
            <a:r>
              <a:rPr lang="hu-HU" sz="2800" dirty="0" smtClean="0">
                <a:latin typeface="FreeSerif"/>
              </a:rPr>
              <a:t>.” (</a:t>
            </a:r>
            <a:r>
              <a:rPr lang="hu-HU" sz="2800" dirty="0" err="1" smtClean="0">
                <a:latin typeface="FreeSerif"/>
              </a:rPr>
              <a:t>Stiglitz</a:t>
            </a:r>
            <a:r>
              <a:rPr lang="hu-HU" sz="2800" dirty="0" smtClean="0">
                <a:latin typeface="FreeSerif"/>
              </a:rPr>
              <a:t>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5322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4000" dirty="0" smtClean="0"/>
              <a:t>A korábbi gazdaságpolitikák kudarca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dirty="0" smtClean="0"/>
              <a:t>A befelé forduló importhelyettesítésre  alapozott gazdaságpolitika kudarca 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nyitás, kereskedelmi liberalizáció</a:t>
            </a:r>
            <a:endParaRPr lang="hu-HU" dirty="0" smtClean="0"/>
          </a:p>
          <a:p>
            <a:r>
              <a:rPr lang="hu-HU" dirty="0" smtClean="0"/>
              <a:t>A kölcsöntőkére alapozott fejlesztés kudarca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működőtőke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tőkepiaci liberalizáció</a:t>
            </a:r>
            <a:endParaRPr lang="hu-HU" dirty="0" smtClean="0"/>
          </a:p>
          <a:p>
            <a:r>
              <a:rPr lang="hu-HU" dirty="0" smtClean="0"/>
              <a:t>Az aktív állami gazdaságfejlesztés kudarca</a:t>
            </a:r>
          </a:p>
          <a:p>
            <a:r>
              <a:rPr lang="hu-HU" dirty="0" smtClean="0"/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az állam a hibás, bízzuk a piacra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10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2162</Words>
  <Application>Microsoft Office PowerPoint</Application>
  <PresentationFormat>Diavetítés a képernyőre (4:3 oldalarány)</PresentationFormat>
  <Paragraphs>198</Paragraphs>
  <Slides>32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FreeSerif</vt:lpstr>
      <vt:lpstr>Times New Roman</vt:lpstr>
      <vt:lpstr>Wingdings</vt:lpstr>
      <vt:lpstr>Office-téma</vt:lpstr>
      <vt:lpstr>Gazdaságpolitika 7. ea. </vt:lpstr>
      <vt:lpstr>Az új irány – a 80-as évektől</vt:lpstr>
      <vt:lpstr>.</vt:lpstr>
      <vt:lpstr>.</vt:lpstr>
      <vt:lpstr>A nemzetközi környezet változása</vt:lpstr>
      <vt:lpstr>Washingtoni konszenzus</vt:lpstr>
      <vt:lpstr>„Közjáték” – a nemzetközi adósságválság</vt:lpstr>
      <vt:lpstr>PowerPoint bemutató</vt:lpstr>
      <vt:lpstr>A korábbi gazdaságpolitikák kudarca</vt:lpstr>
      <vt:lpstr>Adósságkezelés</vt:lpstr>
      <vt:lpstr>PowerPoint bemutató</vt:lpstr>
      <vt:lpstr>Baker terv</vt:lpstr>
      <vt:lpstr>Baker terv</vt:lpstr>
      <vt:lpstr>Brady terv</vt:lpstr>
      <vt:lpstr>.</vt:lpstr>
      <vt:lpstr>PowerPoint bemutató</vt:lpstr>
      <vt:lpstr>A nemzetközi szervezetek megváltozott szerepe</vt:lpstr>
      <vt:lpstr>Az új filozófia, mint a WC előzménye</vt:lpstr>
      <vt:lpstr>Washingtoni konszenzus</vt:lpstr>
      <vt:lpstr>PowerPoint bemutató</vt:lpstr>
      <vt:lpstr>Részletek</vt:lpstr>
      <vt:lpstr>Részletek</vt:lpstr>
      <vt:lpstr>PowerPoint bemutató</vt:lpstr>
      <vt:lpstr>Korlátozott sikerek</vt:lpstr>
      <vt:lpstr>A WC konszenzus korrekciója Williamson szerint</vt:lpstr>
      <vt:lpstr>Az ázsiai országok tapasztalatai</vt:lpstr>
      <vt:lpstr>Stiglitz kritika</vt:lpstr>
      <vt:lpstr>Stiglitz kritika</vt:lpstr>
      <vt:lpstr>PowerPoint bemutató</vt:lpstr>
      <vt:lpstr>PowerPoint bemutató</vt:lpstr>
      <vt:lpstr>Poszt-washingtoni konszenzus</vt:lpstr>
      <vt:lpstr>Poszt-washingtoni konszenzus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175</cp:revision>
  <dcterms:created xsi:type="dcterms:W3CDTF">2011-12-06T13:04:46Z</dcterms:created>
  <dcterms:modified xsi:type="dcterms:W3CDTF">2019-10-09T10:03:32Z</dcterms:modified>
</cp:coreProperties>
</file>